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0" r:id="rId6"/>
    <p:sldId id="261" r:id="rId7"/>
    <p:sldId id="262" r:id="rId8"/>
    <p:sldId id="257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74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5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955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12001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840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7735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8677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10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79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2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30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19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5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5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21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89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02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2AF80-DEB7-43E8-B61A-DBBB2AB1B165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5576F-40B9-4B8E-B16C-EDD15965AA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70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5000" dirty="0">
                <a:latin typeface="Arial Black" panose="020B0A04020102020204" pitchFamily="34" charset="0"/>
              </a:rPr>
              <a:t>Day-2 </a:t>
            </a:r>
            <a:br>
              <a:rPr lang="en-US" sz="5000" dirty="0">
                <a:latin typeface="Arial Black" panose="020B0A04020102020204" pitchFamily="34" charset="0"/>
              </a:rPr>
            </a:br>
            <a:r>
              <a:rPr lang="en-US" sz="5000" dirty="0">
                <a:latin typeface="Arial Black" panose="020B0A04020102020204" pitchFamily="34" charset="0"/>
              </a:rPr>
              <a:t>AWS Account Creation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Century Schoolbook" panose="02040604050505020304" pitchFamily="18" charset="0"/>
              </a:rPr>
              <a:t>Prepared By</a:t>
            </a:r>
          </a:p>
          <a:p>
            <a:r>
              <a:rPr lang="en-US" sz="3000" b="1" dirty="0" err="1">
                <a:latin typeface="Century Schoolbook" panose="02040604050505020304" pitchFamily="18" charset="0"/>
              </a:rPr>
              <a:t>Isysway</a:t>
            </a:r>
            <a:r>
              <a:rPr lang="en-US" sz="3000" b="1" dirty="0">
                <a:latin typeface="Century Schoolbook" panose="02040604050505020304" pitchFamily="18" charset="0"/>
              </a:rPr>
              <a:t>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383" y="5833242"/>
            <a:ext cx="2043617" cy="100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138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PRAVEEN\Documents\oCam\Capture_2023_05_02_17_22_11_85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7999"/>
          </a:xfrm>
          <a:prstGeom prst="rect">
            <a:avLst/>
          </a:prstGeom>
          <a:solidFill>
            <a:srgbClr val="212F40"/>
          </a:solidFill>
        </p:spPr>
      </p:pic>
      <p:sp>
        <p:nvSpPr>
          <p:cNvPr id="3" name="Rectangle 2"/>
          <p:cNvSpPr/>
          <p:nvPr/>
        </p:nvSpPr>
        <p:spPr>
          <a:xfrm>
            <a:off x="9910617" y="6123709"/>
            <a:ext cx="1829657" cy="725055"/>
          </a:xfrm>
          <a:prstGeom prst="rect">
            <a:avLst/>
          </a:prstGeom>
          <a:solidFill>
            <a:srgbClr val="223042"/>
          </a:solidFill>
          <a:ln>
            <a:solidFill>
              <a:srgbClr val="223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512" y="5667088"/>
            <a:ext cx="2363351" cy="236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73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PRAVEEN\Documents\oCam\Capture_2023_05_02_17_22_27_14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98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0400145" y="6123709"/>
            <a:ext cx="1829657" cy="725055"/>
          </a:xfrm>
          <a:prstGeom prst="rect">
            <a:avLst/>
          </a:prstGeom>
          <a:solidFill>
            <a:srgbClr val="223042"/>
          </a:solidFill>
          <a:ln>
            <a:solidFill>
              <a:srgbClr val="223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789" y="5502993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99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PRAVEEN\Documents\oCam\Capture_2023_05_02_17_23_25_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62343" y="6123709"/>
            <a:ext cx="1829657" cy="725055"/>
          </a:xfrm>
          <a:prstGeom prst="rect">
            <a:avLst/>
          </a:prstGeom>
          <a:solidFill>
            <a:srgbClr val="002262"/>
          </a:solidFill>
          <a:ln>
            <a:solidFill>
              <a:srgbClr val="002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09" y="5502993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8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PRAVEEN\Documents\oCam\Capture_2023_05_02_17_24_38_12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5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34635" y="6123709"/>
            <a:ext cx="1829657" cy="725055"/>
          </a:xfrm>
          <a:prstGeom prst="rect">
            <a:avLst/>
          </a:prstGeom>
          <a:solidFill>
            <a:srgbClr val="002262"/>
          </a:solidFill>
          <a:ln>
            <a:solidFill>
              <a:srgbClr val="002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27" y="5410629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1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 descr="C:\Users\PRAVEEN\Documents\oCam\Capture_2023_05_02_17_24_53_5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63201" y="6114473"/>
            <a:ext cx="1829657" cy="725055"/>
          </a:xfrm>
          <a:prstGeom prst="rect">
            <a:avLst/>
          </a:prstGeom>
          <a:solidFill>
            <a:srgbClr val="223042"/>
          </a:solidFill>
          <a:ln>
            <a:solidFill>
              <a:srgbClr val="223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540" y="5689167"/>
            <a:ext cx="2300721" cy="230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3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PRAVEEN\Documents\oCam\Capture_2023_05_02_17_26_59_38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62343" y="6123709"/>
            <a:ext cx="1829657" cy="725055"/>
          </a:xfrm>
          <a:prstGeom prst="rect">
            <a:avLst/>
          </a:prstGeom>
          <a:solidFill>
            <a:srgbClr val="002262"/>
          </a:solidFill>
          <a:ln>
            <a:solidFill>
              <a:srgbClr val="002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27" y="5410629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PRAVEEN\Documents\oCam\Capture_2023_05_02_17_27_43_28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3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362343" y="6123709"/>
            <a:ext cx="1829657" cy="725055"/>
          </a:xfrm>
          <a:prstGeom prst="rect">
            <a:avLst/>
          </a:prstGeom>
          <a:solidFill>
            <a:srgbClr val="002262"/>
          </a:solidFill>
          <a:ln>
            <a:solidFill>
              <a:srgbClr val="0022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627" y="5484517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110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745523" cy="148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07" y="-290879"/>
            <a:ext cx="3411415" cy="34114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16922" y="2493913"/>
            <a:ext cx="1158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SCALABLITY &amp;</a:t>
            </a:r>
          </a:p>
          <a:p>
            <a:r>
              <a:rPr lang="en-US" sz="7200" b="1" dirty="0"/>
              <a:t>HIGH AVAILABLITY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78" t="7243" r="42460" b="60937"/>
          <a:stretch/>
        </p:blipFill>
        <p:spPr bwMode="auto">
          <a:xfrm>
            <a:off x="311913" y="2066924"/>
            <a:ext cx="3205009" cy="320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484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261600" y="6023429"/>
            <a:ext cx="1930399" cy="8345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55" y="5871842"/>
            <a:ext cx="2146488" cy="1972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6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825775" y="5678714"/>
            <a:ext cx="2372179" cy="1204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857" y="5502993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202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Billing and Management</a:t>
            </a:r>
          </a:p>
          <a:p>
            <a:r>
              <a:rPr lang="en-US" sz="36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EC2 (Elastic Compute Cloud)</a:t>
            </a:r>
          </a:p>
          <a:p>
            <a:r>
              <a:rPr lang="en-US" sz="3600" b="1" dirty="0">
                <a:latin typeface="Century Schoolbook" panose="02040604050505020304" pitchFamily="18" charset="0"/>
              </a:rPr>
              <a:t>	Cloud Compute with AWS</a:t>
            </a:r>
          </a:p>
          <a:p>
            <a:r>
              <a:rPr lang="en-US" sz="3600" b="1" dirty="0">
                <a:latin typeface="Century Schoolbook" panose="02040604050505020304" pitchFamily="18" charset="0"/>
              </a:rPr>
              <a:t>	Amazon EC2 Overview</a:t>
            </a:r>
          </a:p>
          <a:p>
            <a:r>
              <a:rPr lang="en-US" sz="3600" b="1" dirty="0">
                <a:latin typeface="Century Schoolbook" panose="02040604050505020304" pitchFamily="18" charset="0"/>
              </a:rPr>
              <a:t>	Amazon Machine Images (AMI)</a:t>
            </a:r>
          </a:p>
          <a:p>
            <a:r>
              <a:rPr lang="en-US" sz="3600" b="1" dirty="0">
                <a:latin typeface="Century Schoolbook" panose="02040604050505020304" pitchFamily="18" charset="0"/>
              </a:rPr>
              <a:t>	Elastic Load Balancing</a:t>
            </a:r>
          </a:p>
          <a:p>
            <a:r>
              <a:rPr lang="en-US" sz="3600" b="1" dirty="0">
                <a:latin typeface="Century Schoolbook" panose="02040604050505020304" pitchFamily="18" charset="0"/>
              </a:rPr>
              <a:t>	Auto Scaling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3" y="5905128"/>
            <a:ext cx="1897818" cy="9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065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795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9364491" y="5373912"/>
            <a:ext cx="2833461" cy="14840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4491" y="5219966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739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8"/>
            <a:ext cx="12191998" cy="685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481987" y="5508171"/>
            <a:ext cx="2710013" cy="13498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986" y="5289551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71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450564" y="5994400"/>
            <a:ext cx="2560586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64" y="5746751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95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566400" y="6052457"/>
            <a:ext cx="2444750" cy="1262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88" y="5801443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835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67716" y="5522686"/>
            <a:ext cx="2430236" cy="13353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7827" y="5315214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23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2836" y="5048251"/>
            <a:ext cx="3546764" cy="50309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08060" y="5464629"/>
            <a:ext cx="2589893" cy="13933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60" y="5366658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054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223768" cy="6872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9706723" y="5551714"/>
            <a:ext cx="2517044" cy="1320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38" y="5395208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496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3347"/>
            <a:ext cx="12192000" cy="6854653"/>
          </a:xfrm>
          <a:prstGeom prst="rect">
            <a:avLst/>
          </a:prstGeom>
          <a:solidFill>
            <a:srgbClr val="00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53" r="12440" b="24780"/>
          <a:stretch/>
        </p:blipFill>
        <p:spPr bwMode="auto">
          <a:xfrm>
            <a:off x="1457325" y="914401"/>
            <a:ext cx="9217932" cy="515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8766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301137" y="6123217"/>
            <a:ext cx="2710012" cy="1191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3536" y="5960193"/>
            <a:ext cx="2710013" cy="271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92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79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0246289" y="6137752"/>
            <a:ext cx="1928109" cy="7202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89" y="5768453"/>
            <a:ext cx="2179091" cy="217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82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Billing &amp;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Georgia" panose="02040502050405020303" pitchFamily="18" charset="0"/>
              </a:rPr>
              <a:t>Overview</a:t>
            </a:r>
          </a:p>
          <a:p>
            <a:r>
              <a:rPr lang="en-US" sz="3000" b="1" dirty="0">
                <a:latin typeface="Georgia" panose="02040502050405020303" pitchFamily="18" charset="0"/>
              </a:rPr>
              <a:t>Cost Management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1657" y="5667216"/>
            <a:ext cx="2380344" cy="11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00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192" y="5293443"/>
            <a:ext cx="2710013" cy="2710013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6203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4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580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52945"/>
            <a:ext cx="4351025" cy="1953491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3006435"/>
            <a:ext cx="8825658" cy="2631345"/>
          </a:xfrm>
        </p:spPr>
        <p:txBody>
          <a:bodyPr>
            <a:normAutofit/>
          </a:bodyPr>
          <a:lstStyle/>
          <a:p>
            <a:pPr algn="ctr"/>
            <a:r>
              <a:rPr lang="en-IN" sz="6000" b="1" dirty="0" err="1">
                <a:latin typeface="Arial Black" panose="020B0A04020102020204" pitchFamily="34" charset="0"/>
              </a:rPr>
              <a:t>Autoscaling</a:t>
            </a:r>
            <a:endParaRPr lang="en-IN" sz="6000" b="1" dirty="0">
              <a:latin typeface="Arial Black" panose="020B0A040201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185" y="5637780"/>
            <a:ext cx="2104373" cy="1172459"/>
          </a:xfrm>
          <a:prstGeom prst="rect">
            <a:avLst/>
          </a:prstGeom>
          <a:solidFill>
            <a:srgbClr val="FFC000"/>
          </a:solidFill>
        </p:spPr>
      </p:pic>
    </p:spTree>
    <p:extLst>
      <p:ext uri="{BB962C8B-B14F-4D97-AF65-F5344CB8AC3E}">
        <p14:creationId xmlns:p14="http://schemas.microsoft.com/office/powerpoint/2010/main" val="37186138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sz="7200" b="1" dirty="0">
                <a:latin typeface="Arial Black" panose="020B0A04020102020204" pitchFamily="34" charset="0"/>
              </a:rPr>
              <a:t>AWS Auto Scaling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0209" y="2336873"/>
            <a:ext cx="12091792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b="1" dirty="0">
                <a:latin typeface="Century Schoolbook" panose="02040604050505020304" pitchFamily="18" charset="0"/>
              </a:rPr>
              <a:t>Auto-scaling is a technique that automatically adjust the amount of source by launching and terminating EC2 instances based on actual load demand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183" y="5922271"/>
            <a:ext cx="1897818" cy="9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01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000" b="1" dirty="0">
                <a:latin typeface="Arial Black" panose="020B0A04020102020204" pitchFamily="34" charset="0"/>
              </a:rPr>
              <a:t>Why we use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78717"/>
            <a:ext cx="12192000" cy="4589115"/>
          </a:xfrm>
        </p:spPr>
        <p:txBody>
          <a:bodyPr>
            <a:noAutofit/>
          </a:bodyPr>
          <a:lstStyle/>
          <a:p>
            <a:r>
              <a:rPr lang="en-IN" sz="3200" b="1" dirty="0">
                <a:latin typeface="Century Schoolbook" panose="02040604050505020304" pitchFamily="18" charset="0"/>
              </a:rPr>
              <a:t>Save money by only using instances when you need them.</a:t>
            </a:r>
          </a:p>
          <a:p>
            <a:endParaRPr lang="en-IN" sz="3200" b="1" dirty="0">
              <a:latin typeface="Century Schoolbook" panose="02040604050505020304" pitchFamily="18" charset="0"/>
            </a:endParaRPr>
          </a:p>
          <a:p>
            <a:r>
              <a:rPr lang="en-IN" sz="3200" b="1" dirty="0">
                <a:latin typeface="Century Schoolbook" panose="02040604050505020304" pitchFamily="18" charset="0"/>
              </a:rPr>
              <a:t>Scale to accommodate expected and unexpected loads.</a:t>
            </a:r>
          </a:p>
          <a:p>
            <a:endParaRPr lang="en-IN" sz="3200" b="1" dirty="0">
              <a:latin typeface="Century Schoolbook" panose="02040604050505020304" pitchFamily="18" charset="0"/>
            </a:endParaRPr>
          </a:p>
          <a:p>
            <a:r>
              <a:rPr lang="en-IN" sz="3200" b="1" dirty="0">
                <a:latin typeface="Century Schoolbook" panose="02040604050505020304" pitchFamily="18" charset="0"/>
              </a:rPr>
              <a:t>Replace unhealthy servers with healthy ones.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863" y="6034531"/>
            <a:ext cx="1670137" cy="82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225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7"/>
            <a:ext cx="9404723" cy="1708591"/>
          </a:xfrm>
        </p:spPr>
        <p:txBody>
          <a:bodyPr>
            <a:normAutofit/>
          </a:bodyPr>
          <a:lstStyle/>
          <a:p>
            <a:pPr algn="ctr"/>
            <a:r>
              <a:rPr lang="en-IN" sz="5000" b="1" dirty="0">
                <a:latin typeface="Arial Black" panose="020B0A04020102020204" pitchFamily="34" charset="0"/>
              </a:rPr>
              <a:t>Auto Scaling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54894"/>
            <a:ext cx="10049853" cy="3990490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entury Schoolbook" panose="02040604050505020304" pitchFamily="18" charset="0"/>
              </a:rPr>
              <a:t>Launch Load balancer</a:t>
            </a:r>
          </a:p>
          <a:p>
            <a:r>
              <a:rPr lang="en-IN" sz="3600" b="1" dirty="0">
                <a:latin typeface="Century Schoolbook" panose="02040604050505020304" pitchFamily="18" charset="0"/>
              </a:rPr>
              <a:t>Target groups</a:t>
            </a:r>
          </a:p>
          <a:p>
            <a:r>
              <a:rPr lang="en-IN" sz="3600" b="1" dirty="0">
                <a:latin typeface="Century Schoolbook" panose="02040604050505020304" pitchFamily="18" charset="0"/>
              </a:rPr>
              <a:t>Auto scaling groups</a:t>
            </a:r>
          </a:p>
          <a:p>
            <a:r>
              <a:rPr lang="en-IN" sz="3600" b="1" dirty="0">
                <a:latin typeface="Century Schoolbook" panose="02040604050505020304" pitchFamily="18" charset="0"/>
              </a:rPr>
              <a:t>Cloud Watch alarms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291" y="5898659"/>
            <a:ext cx="1945710" cy="95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9860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573992"/>
            <a:ext cx="10050834" cy="1400530"/>
          </a:xfrm>
        </p:spPr>
        <p:txBody>
          <a:bodyPr>
            <a:normAutofit/>
          </a:bodyPr>
          <a:lstStyle/>
          <a:p>
            <a:pPr algn="ctr"/>
            <a:r>
              <a:rPr lang="en-IN" sz="5000" b="1" dirty="0">
                <a:latin typeface="Arial Black" panose="020B0A04020102020204" pitchFamily="34" charset="0"/>
              </a:rPr>
              <a:t>Advantages of Auto scaling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313" y="2267212"/>
            <a:ext cx="9900522" cy="4798606"/>
          </a:xfrm>
        </p:spPr>
        <p:txBody>
          <a:bodyPr>
            <a:normAutofit/>
          </a:bodyPr>
          <a:lstStyle/>
          <a:p>
            <a:r>
              <a:rPr lang="en-IN" sz="3600" b="1" dirty="0">
                <a:latin typeface="Century Schoolbook" panose="02040604050505020304" pitchFamily="18" charset="0"/>
              </a:rPr>
              <a:t>From user perspective</a:t>
            </a:r>
          </a:p>
          <a:p>
            <a:pPr marL="0" indent="0">
              <a:buNone/>
            </a:pPr>
            <a:endParaRPr lang="en-IN" sz="3600" b="1" dirty="0">
              <a:latin typeface="Century Schoolbook" panose="02040604050505020304" pitchFamily="18" charset="0"/>
            </a:endParaRPr>
          </a:p>
          <a:p>
            <a:r>
              <a:rPr lang="en-IN" sz="3600" b="1" dirty="0">
                <a:latin typeface="Century Schoolbook" panose="02040604050505020304" pitchFamily="18" charset="0"/>
              </a:rPr>
              <a:t>From cloud provider perspective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35" y="5861603"/>
            <a:ext cx="2020866" cy="9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2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661" y="604836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EC2 Pricing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0399"/>
            <a:ext cx="12191999" cy="4927601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sz="32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Free Usage Tier</a:t>
            </a:r>
          </a:p>
          <a:p>
            <a:pPr algn="just"/>
            <a:r>
              <a:rPr lang="en-US" sz="32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On-Demand Instances</a:t>
            </a:r>
          </a:p>
          <a:p>
            <a:pPr lvl="1" algn="just"/>
            <a:r>
              <a:rPr lang="en-US" sz="2800" b="1" dirty="0">
                <a:latin typeface="Century Schoolbook" panose="02040604050505020304" pitchFamily="18" charset="0"/>
              </a:rPr>
              <a:t>Start and stop instances whenever you like, costs are rounded up to the nearest hour.  (Worst price)</a:t>
            </a:r>
          </a:p>
          <a:p>
            <a:pPr algn="just"/>
            <a:r>
              <a:rPr lang="en-US" sz="32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Reserved Instances</a:t>
            </a:r>
          </a:p>
          <a:p>
            <a:pPr lvl="1" algn="just"/>
            <a:r>
              <a:rPr lang="en-US" sz="2800" b="1" dirty="0">
                <a:latin typeface="Century Schoolbook" panose="02040604050505020304" pitchFamily="18" charset="0"/>
              </a:rPr>
              <a:t>Pay up front for one/three years in advance. (Best price)</a:t>
            </a:r>
          </a:p>
          <a:p>
            <a:pPr lvl="1" algn="just"/>
            <a:r>
              <a:rPr lang="en-US" sz="2800" b="1" dirty="0">
                <a:latin typeface="Century Schoolbook" panose="02040604050505020304" pitchFamily="18" charset="0"/>
              </a:rPr>
              <a:t>Unused instances can be sold on a secondary market.</a:t>
            </a:r>
          </a:p>
          <a:p>
            <a:pPr algn="just"/>
            <a:r>
              <a:rPr lang="en-US" sz="32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Spot Instances</a:t>
            </a:r>
          </a:p>
          <a:p>
            <a:pPr lvl="1" algn="just"/>
            <a:r>
              <a:rPr lang="en-US" sz="2800" b="1" dirty="0">
                <a:latin typeface="Century Schoolbook" panose="02040604050505020304" pitchFamily="18" charset="0"/>
              </a:rPr>
              <a:t>Specify the price you are willing to pay, and instances get started and stopped without any warning as the marked changes.</a:t>
            </a:r>
          </a:p>
          <a:p>
            <a:pPr lvl="1"/>
            <a:endParaRPr lang="en-US" sz="2800" b="1" dirty="0">
              <a:latin typeface="Century Schoolbook" panose="020406040505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261" y="6191632"/>
            <a:ext cx="1316739" cy="6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061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9870"/>
            <a:ext cx="9404723" cy="1400530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Free Usage Tier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30400"/>
            <a:ext cx="12191999" cy="4927600"/>
          </a:xfrm>
        </p:spPr>
        <p:txBody>
          <a:bodyPr>
            <a:noAutofit/>
          </a:bodyPr>
          <a:lstStyle/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750 hours of EC2 running Linux, RHEL, or SLES t2.micro instance usage</a:t>
            </a:r>
          </a:p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750 hours of EC2 running Microsoft Windows Server t2.micro instance usage</a:t>
            </a:r>
          </a:p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750 hours of Elastic Load Balancing plus 15 GB data processing</a:t>
            </a:r>
          </a:p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30 GB of Amazon Elastic Block Storage in any combination of General Purpose (SSD) or Magnetic, plus 2 million I/</a:t>
            </a:r>
            <a:r>
              <a:rPr lang="en-US" sz="2400" b="1" dirty="0" err="1">
                <a:latin typeface="Century Schoolbook" panose="02040604050505020304" pitchFamily="18" charset="0"/>
              </a:rPr>
              <a:t>Os</a:t>
            </a:r>
            <a:r>
              <a:rPr lang="en-US" sz="2400" b="1" dirty="0">
                <a:latin typeface="Century Schoolbook" panose="02040604050505020304" pitchFamily="18" charset="0"/>
              </a:rPr>
              <a:t> (with Magnetic) and 1 GB of snapshot storage</a:t>
            </a:r>
          </a:p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15 GB of bandwidth out aggregated across all AWS services</a:t>
            </a:r>
          </a:p>
          <a:p>
            <a:pPr algn="just"/>
            <a:r>
              <a:rPr lang="en-US" sz="2400" b="1" dirty="0">
                <a:latin typeface="Century Schoolbook" panose="02040604050505020304" pitchFamily="18" charset="0"/>
              </a:rPr>
              <a:t>1 GB of Regional Data Transfer</a:t>
            </a:r>
          </a:p>
          <a:p>
            <a:pPr marL="0" indent="0" algn="just">
              <a:buNone/>
            </a:pPr>
            <a:endParaRPr lang="en-US" sz="2400" b="1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2915" y="5813175"/>
            <a:ext cx="2119086" cy="104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05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428"/>
            <a:ext cx="12192000" cy="68704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261" y="0"/>
            <a:ext cx="1316739" cy="6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74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89" y="-1"/>
            <a:ext cx="12200089" cy="685190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261" y="0"/>
            <a:ext cx="1316739" cy="64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61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PRAVEEN\Documents\oCam\Capture_2023_05_02_17_21_38_78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solidFill>
              <a:srgbClr val="212F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0518418" y="6400801"/>
            <a:ext cx="775854" cy="438727"/>
          </a:xfrm>
          <a:prstGeom prst="rect">
            <a:avLst/>
          </a:prstGeom>
          <a:solidFill>
            <a:srgbClr val="1F3040"/>
          </a:solidFill>
          <a:ln>
            <a:solidFill>
              <a:srgbClr val="1C2F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472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PRAVEEN\Documents\oCam\Capture_2023_05_02_17_21_56_58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98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400145" y="6123709"/>
            <a:ext cx="1829657" cy="725055"/>
          </a:xfrm>
          <a:prstGeom prst="rect">
            <a:avLst/>
          </a:prstGeom>
          <a:solidFill>
            <a:srgbClr val="223042"/>
          </a:solidFill>
          <a:ln>
            <a:solidFill>
              <a:srgbClr val="22304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91" y="5804115"/>
            <a:ext cx="2089297" cy="208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52498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23</TotalTime>
  <Words>311</Words>
  <Application>Microsoft Office PowerPoint</Application>
  <PresentationFormat>Widescreen</PresentationFormat>
  <Paragraphs>51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Black</vt:lpstr>
      <vt:lpstr>Century Schoolbook</vt:lpstr>
      <vt:lpstr>Georgia</vt:lpstr>
      <vt:lpstr>Times New Roman</vt:lpstr>
      <vt:lpstr>Trebuchet MS</vt:lpstr>
      <vt:lpstr>Berlin</vt:lpstr>
      <vt:lpstr>Day-2  AWS Account Creation</vt:lpstr>
      <vt:lpstr>Topics Covered</vt:lpstr>
      <vt:lpstr>Billing &amp; Management</vt:lpstr>
      <vt:lpstr>EC2 Pricing Model</vt:lpstr>
      <vt:lpstr>Free Usage Tier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Auto Scaling</vt:lpstr>
      <vt:lpstr>Why we use Auto scaling</vt:lpstr>
      <vt:lpstr>Auto Scaling Components</vt:lpstr>
      <vt:lpstr>Advantages of Auto scaling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Day-2 AWS Account Creation</dc:title>
  <dc:creator>isysway-pc</dc:creator>
  <cp:lastModifiedBy>rubini sekar</cp:lastModifiedBy>
  <cp:revision>12</cp:revision>
  <dcterms:created xsi:type="dcterms:W3CDTF">2023-12-23T06:12:27Z</dcterms:created>
  <dcterms:modified xsi:type="dcterms:W3CDTF">2024-08-03T16:43:10Z</dcterms:modified>
</cp:coreProperties>
</file>